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36" r:id="rId1"/>
  </p:sldMasterIdLst>
  <p:sldIdLst>
    <p:sldId id="256" r:id="rId2"/>
    <p:sldId id="259" r:id="rId3"/>
    <p:sldId id="260" r:id="rId4"/>
    <p:sldId id="261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8" r:id="rId16"/>
    <p:sldId id="289" r:id="rId17"/>
    <p:sldId id="290" r:id="rId18"/>
    <p:sldId id="291" r:id="rId19"/>
    <p:sldId id="292" r:id="rId20"/>
    <p:sldId id="276" r:id="rId21"/>
    <p:sldId id="277" r:id="rId22"/>
    <p:sldId id="293" r:id="rId23"/>
    <p:sldId id="278" r:id="rId24"/>
    <p:sldId id="279" r:id="rId25"/>
    <p:sldId id="287" r:id="rId26"/>
    <p:sldId id="286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-744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8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418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31887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0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06861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3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64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8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3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7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8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972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7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6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9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1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  <p:sldLayoutId id="2147484350" r:id="rId14"/>
    <p:sldLayoutId id="2147484351" r:id="rId15"/>
    <p:sldLayoutId id="214748435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02C94389-692A-60D4-EC66-12329FB2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9621"/>
            <a:ext cx="10852017" cy="124725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  </a:t>
            </a:r>
            <a:r>
              <a:rPr lang="en-IN" b="1" dirty="0">
                <a:solidFill>
                  <a:srgbClr val="0070C0"/>
                </a:solidFill>
              </a:rPr>
              <a:t>BANKING MANAGEMENT SYSTEM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E7221C61-6404-45D6-66F2-81099096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196" y="7806088"/>
            <a:ext cx="7766936" cy="21175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F90BD8-2292-FABE-4DFD-404E28D67808}"/>
              </a:ext>
            </a:extLst>
          </p:cNvPr>
          <p:cNvSpPr txBox="1"/>
          <p:nvPr/>
        </p:nvSpPr>
        <p:spPr>
          <a:xfrm>
            <a:off x="562605" y="2843608"/>
            <a:ext cx="306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 the Guidance of ,</a:t>
            </a:r>
          </a:p>
          <a:p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Mrs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Indrakka Mali Mam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661900C-B7EE-1C88-6ABE-9C1CA9D43059}"/>
              </a:ext>
            </a:extLst>
          </p:cNvPr>
          <p:cNvSpPr txBox="1"/>
          <p:nvPr/>
        </p:nvSpPr>
        <p:spPr>
          <a:xfrm>
            <a:off x="5957701" y="3826849"/>
            <a:ext cx="4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Submitted BY,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A828E9-5369-370D-A34B-79445C0C406E}"/>
              </a:ext>
            </a:extLst>
          </p:cNvPr>
          <p:cNvSpPr txBox="1"/>
          <p:nvPr/>
        </p:nvSpPr>
        <p:spPr>
          <a:xfrm>
            <a:off x="6816112" y="4309185"/>
            <a:ext cx="3155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Prashanth 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Sreeja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Suma M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Sudha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Kushal Sharma M</a:t>
            </a:r>
          </a:p>
        </p:txBody>
      </p:sp>
    </p:spTree>
    <p:extLst>
      <p:ext uri="{BB962C8B-B14F-4D97-AF65-F5344CB8AC3E}">
        <p14:creationId xmlns:p14="http://schemas.microsoft.com/office/powerpoint/2010/main" val="25085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0913DA-328C-E1DF-BBAC-23CBA1023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6457" r="3210" b="9473"/>
          <a:stretch/>
        </p:blipFill>
        <p:spPr>
          <a:xfrm>
            <a:off x="1" y="1198605"/>
            <a:ext cx="12192000" cy="5708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D1494D-E05D-9143-C6AF-A0DA78D6850A}"/>
              </a:ext>
            </a:extLst>
          </p:cNvPr>
          <p:cNvSpPr txBox="1"/>
          <p:nvPr/>
        </p:nvSpPr>
        <p:spPr>
          <a:xfrm>
            <a:off x="134754" y="123828"/>
            <a:ext cx="10059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All of Customer using GET Method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://localhost:8885/customer/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234AE19-C431-2D84-47AE-2A1C5123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" r="2421" b="13053"/>
          <a:stretch/>
        </p:blipFill>
        <p:spPr>
          <a:xfrm>
            <a:off x="0" y="957018"/>
            <a:ext cx="12192000" cy="5900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9D06A9-DE77-51E3-B8D8-9A7481438E81}"/>
              </a:ext>
            </a:extLst>
          </p:cNvPr>
          <p:cNvSpPr txBox="1"/>
          <p:nvPr/>
        </p:nvSpPr>
        <p:spPr>
          <a:xfrm>
            <a:off x="0" y="-15739"/>
            <a:ext cx="8989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Display All Account Details using GET Method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4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C7D94D7-318F-8395-849E-1A21E3EB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" b="14106"/>
          <a:stretch/>
        </p:blipFill>
        <p:spPr>
          <a:xfrm>
            <a:off x="0" y="1161535"/>
            <a:ext cx="12192000" cy="5708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55FEBC6-7050-2F62-9538-A34614ACB8A5}"/>
              </a:ext>
            </a:extLst>
          </p:cNvPr>
          <p:cNvSpPr txBox="1"/>
          <p:nvPr/>
        </p:nvSpPr>
        <p:spPr>
          <a:xfrm>
            <a:off x="0" y="0"/>
            <a:ext cx="1053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details of customer based on id using GET Method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http://localhost:8885/account/1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7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8EF593-CB4C-A390-A66D-242238B0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" t="140" r="684" b="24140"/>
          <a:stretch/>
        </p:blipFill>
        <p:spPr>
          <a:xfrm>
            <a:off x="0" y="1334530"/>
            <a:ext cx="12192000" cy="556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3B74047-341C-D874-3C99-E2BF5B0B6AC0}"/>
              </a:ext>
            </a:extLst>
          </p:cNvPr>
          <p:cNvSpPr txBox="1"/>
          <p:nvPr/>
        </p:nvSpPr>
        <p:spPr>
          <a:xfrm>
            <a:off x="173255" y="192505"/>
            <a:ext cx="11059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details of  Account based on id using GET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http://localhost:8885/account/2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5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FCCE65-ED44-92A5-D5FC-53CA0852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4" b="12281"/>
          <a:stretch/>
        </p:blipFill>
        <p:spPr>
          <a:xfrm>
            <a:off x="0" y="1421026"/>
            <a:ext cx="12192000" cy="54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19065E-E135-683F-59E0-EB4552524EA9}"/>
              </a:ext>
            </a:extLst>
          </p:cNvPr>
          <p:cNvSpPr txBox="1"/>
          <p:nvPr/>
        </p:nvSpPr>
        <p:spPr>
          <a:xfrm>
            <a:off x="240632" y="86627"/>
            <a:ext cx="961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balance of customer based on id using GET Method</a:t>
            </a:r>
          </a:p>
          <a:p>
            <a:endParaRPr lang="en-US" b="1" dirty="0"/>
          </a:p>
          <a:p>
            <a:r>
              <a:rPr lang="en-US" b="1" dirty="0"/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://localhost:8885/account/1/balance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23B604F-4DA3-58BE-111B-3A254CEC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40"/>
          <a:stretch/>
        </p:blipFill>
        <p:spPr>
          <a:xfrm>
            <a:off x="0" y="1309036"/>
            <a:ext cx="12192000" cy="5548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94BBD7-E767-CBC9-6789-16DDA500534E}"/>
              </a:ext>
            </a:extLst>
          </p:cNvPr>
          <p:cNvSpPr txBox="1"/>
          <p:nvPr/>
        </p:nvSpPr>
        <p:spPr>
          <a:xfrm>
            <a:off x="-1" y="231006"/>
            <a:ext cx="11479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Name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http://localhost:8885/customer/2/name/krish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3825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929CBC3-1D3A-EDF3-A638-180809A5BA35}"/>
              </a:ext>
            </a:extLst>
          </p:cNvPr>
          <p:cNvSpPr txBox="1"/>
          <p:nvPr/>
        </p:nvSpPr>
        <p:spPr>
          <a:xfrm>
            <a:off x="86627" y="92220"/>
            <a:ext cx="11011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City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 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http://localhost:8885/customer/4/city/mumbai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8586E1-C447-EE14-C3EC-4AA4B9CC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93"/>
          <a:stretch/>
        </p:blipFill>
        <p:spPr>
          <a:xfrm>
            <a:off x="0" y="1108206"/>
            <a:ext cx="12192000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1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D02D6B-50DC-9D72-D9FC-1FD4D2ECFFFE}"/>
              </a:ext>
            </a:extLst>
          </p:cNvPr>
          <p:cNvSpPr txBox="1"/>
          <p:nvPr/>
        </p:nvSpPr>
        <p:spPr>
          <a:xfrm>
            <a:off x="115503" y="202131"/>
            <a:ext cx="1029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State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http://localhost:8885/customer/4/state/maharashtra</a:t>
            </a: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AB015F-B4CB-701A-807B-823BE0DA5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285103"/>
            <a:ext cx="12192000" cy="56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C68C29B-41A9-10FE-CE4E-277A547E712C}"/>
              </a:ext>
            </a:extLst>
          </p:cNvPr>
          <p:cNvSpPr txBox="1"/>
          <p:nvPr/>
        </p:nvSpPr>
        <p:spPr>
          <a:xfrm>
            <a:off x="-1" y="149972"/>
            <a:ext cx="1108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Phone Number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http://localhost:8885/customer/3/phone/9456386215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8796B0-51B5-B383-7004-92AE56A3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18"/>
          <a:stretch/>
        </p:blipFill>
        <p:spPr>
          <a:xfrm>
            <a:off x="0" y="1412085"/>
            <a:ext cx="12192000" cy="54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6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EBD9D3C-50ED-DB3D-59CD-195F1A6F7CCF}"/>
              </a:ext>
            </a:extLst>
          </p:cNvPr>
          <p:cNvSpPr txBox="1"/>
          <p:nvPr/>
        </p:nvSpPr>
        <p:spPr>
          <a:xfrm>
            <a:off x="0" y="96253"/>
            <a:ext cx="1009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Password By using 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http://localhost:8885/customer/2/password/krish123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4AB795-AFF5-D576-DC18-0C7362B0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26"/>
          <a:stretch/>
        </p:blipFill>
        <p:spPr>
          <a:xfrm>
            <a:off x="0" y="1296582"/>
            <a:ext cx="12192000" cy="55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BB72A1-D8BB-EB3A-A099-CEE165138534}"/>
              </a:ext>
            </a:extLst>
          </p:cNvPr>
          <p:cNvSpPr txBox="1"/>
          <p:nvPr/>
        </p:nvSpPr>
        <p:spPr>
          <a:xfrm>
            <a:off x="606392" y="1665170"/>
            <a:ext cx="41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F225C0-B613-2EFD-EA41-0D391BF267B5}"/>
              </a:ext>
            </a:extLst>
          </p:cNvPr>
          <p:cNvSpPr txBox="1"/>
          <p:nvPr/>
        </p:nvSpPr>
        <p:spPr>
          <a:xfrm>
            <a:off x="606393" y="2455092"/>
            <a:ext cx="915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bank management system is an application for maintaining a person’s account in a bank.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system provides the access to the customer to create an account, deposit and withdraw the cash from his account, also to view reports of all accounts present.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following presentation provides the specification for the system.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644776-6A75-4CD0-CA8B-670EE38E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5" b="20561"/>
          <a:stretch/>
        </p:blipFill>
        <p:spPr>
          <a:xfrm>
            <a:off x="1" y="1410102"/>
            <a:ext cx="12192000" cy="5447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9DF4098-CDED-3317-1B62-79E0E21996B0}"/>
              </a:ext>
            </a:extLst>
          </p:cNvPr>
          <p:cNvSpPr txBox="1"/>
          <p:nvPr/>
        </p:nvSpPr>
        <p:spPr>
          <a:xfrm>
            <a:off x="41709" y="154004"/>
            <a:ext cx="96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Account Holder wants to Deposit some money into his Account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://localhost:8885/account/3/deposit/60000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8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772A06-23A3-7121-134C-659C876F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82"/>
          <a:stretch/>
        </p:blipFill>
        <p:spPr>
          <a:xfrm>
            <a:off x="0" y="1458097"/>
            <a:ext cx="12192000" cy="5399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069DC0-5FCA-C4C1-37BC-BE6E0B77351A}"/>
              </a:ext>
            </a:extLst>
          </p:cNvPr>
          <p:cNvSpPr txBox="1"/>
          <p:nvPr/>
        </p:nvSpPr>
        <p:spPr>
          <a:xfrm>
            <a:off x="173255" y="259882"/>
            <a:ext cx="992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Account Holder wants to Withdraw some money into his Account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http://localhost:8885/account/1/withdraw/5000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49A031-B960-AAC7-F94D-2BBB01CE9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631092"/>
            <a:ext cx="12192000" cy="5226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F49DE9-87C0-2858-9A17-F8112242B182}"/>
              </a:ext>
            </a:extLst>
          </p:cNvPr>
          <p:cNvSpPr txBox="1"/>
          <p:nvPr/>
        </p:nvSpPr>
        <p:spPr>
          <a:xfrm>
            <a:off x="0" y="154004"/>
            <a:ext cx="1205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Account holder wants to transfer money into another account by using </a:t>
            </a:r>
            <a:r>
              <a:rPr lang="en-IN" b="1" dirty="0">
                <a:solidFill>
                  <a:srgbClr val="0070C0"/>
                </a:solidFill>
              </a:rPr>
              <a:t>PUT</a:t>
            </a:r>
            <a:r>
              <a:rPr lang="en-IN" b="1" dirty="0">
                <a:solidFill>
                  <a:srgbClr val="C00000"/>
                </a:solidFill>
              </a:rPr>
              <a:t> method</a:t>
            </a:r>
          </a:p>
          <a:p>
            <a:endParaRPr lang="en-IN" b="1" dirty="0"/>
          </a:p>
          <a:p>
            <a:r>
              <a:rPr lang="en-IN" b="1" i="0" dirty="0">
                <a:solidFill>
                  <a:srgbClr val="212121"/>
                </a:solidFill>
                <a:effectLst/>
              </a:rPr>
              <a:t>URL:</a:t>
            </a:r>
            <a:r>
              <a:rPr lang="en-IN" b="1" i="0" dirty="0">
                <a:solidFill>
                  <a:srgbClr val="0070C0"/>
                </a:solidFill>
                <a:effectLst/>
              </a:rPr>
              <a:t>http://localhost:8885/account/1/transfer/5/2000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2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BC4957-9BB2-F626-E048-D5AB6834A776}"/>
              </a:ext>
            </a:extLst>
          </p:cNvPr>
          <p:cNvSpPr txBox="1"/>
          <p:nvPr/>
        </p:nvSpPr>
        <p:spPr>
          <a:xfrm>
            <a:off x="105878" y="173255"/>
            <a:ext cx="96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Deleting the customer details based on id By using </a:t>
            </a:r>
            <a:r>
              <a:rPr lang="en-US" b="1" dirty="0">
                <a:solidFill>
                  <a:srgbClr val="0070C0"/>
                </a:solidFill>
              </a:rPr>
              <a:t>DELETE 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http://localhost:8885/customer/3</a:t>
            </a:r>
          </a:p>
          <a:p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2C3CF7-ED0B-B0A1-6F47-EFC986E0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65"/>
          <a:stretch/>
        </p:blipFill>
        <p:spPr>
          <a:xfrm>
            <a:off x="0" y="1373584"/>
            <a:ext cx="12192000" cy="54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BC22EE-3D2D-39C0-67E8-98175760F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3"/>
          <a:stretch/>
        </p:blipFill>
        <p:spPr>
          <a:xfrm>
            <a:off x="0" y="1322173"/>
            <a:ext cx="12192000" cy="553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72941F-0AEA-229E-C9BF-8E6D41E82428}"/>
              </a:ext>
            </a:extLst>
          </p:cNvPr>
          <p:cNvSpPr txBox="1"/>
          <p:nvPr/>
        </p:nvSpPr>
        <p:spPr>
          <a:xfrm>
            <a:off x="96253" y="211756"/>
            <a:ext cx="955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Deleting the account details based on id By using </a:t>
            </a:r>
            <a:r>
              <a:rPr lang="en-US" b="1" dirty="0">
                <a:solidFill>
                  <a:srgbClr val="0070C0"/>
                </a:solidFill>
              </a:rPr>
              <a:t>DELETE 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http://localhost:8889/account/3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95417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1956A5-36AB-4361-AD77-173C2893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6" b="33473"/>
          <a:stretch/>
        </p:blipFill>
        <p:spPr>
          <a:xfrm>
            <a:off x="0" y="840258"/>
            <a:ext cx="12192000" cy="6017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B5D54C8-385C-BC48-6963-5D31EDBCE16D}"/>
              </a:ext>
            </a:extLst>
          </p:cNvPr>
          <p:cNvSpPr txBox="1"/>
          <p:nvPr/>
        </p:nvSpPr>
        <p:spPr>
          <a:xfrm>
            <a:off x="0" y="96253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Customer and Account tables in Database :</a:t>
            </a:r>
          </a:p>
        </p:txBody>
      </p:sp>
    </p:spTree>
    <p:extLst>
      <p:ext uri="{BB962C8B-B14F-4D97-AF65-F5344CB8AC3E}">
        <p14:creationId xmlns:p14="http://schemas.microsoft.com/office/powerpoint/2010/main" val="149354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E3208F-A5E6-4794-F784-DA0A22D9571C}"/>
              </a:ext>
            </a:extLst>
          </p:cNvPr>
          <p:cNvSpPr txBox="1"/>
          <p:nvPr/>
        </p:nvSpPr>
        <p:spPr>
          <a:xfrm>
            <a:off x="0" y="539015"/>
            <a:ext cx="11627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Conclusion:</a:t>
            </a:r>
          </a:p>
          <a:p>
            <a:endParaRPr lang="en-IN" sz="4000" u="sng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445C55-87AD-7231-09E4-1EBF74732AD2}"/>
              </a:ext>
            </a:extLst>
          </p:cNvPr>
          <p:cNvSpPr txBox="1"/>
          <p:nvPr/>
        </p:nvSpPr>
        <p:spPr>
          <a:xfrm>
            <a:off x="770021" y="1684421"/>
            <a:ext cx="674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65CEE34-F642-9343-B206-BB258EC0D59F}"/>
              </a:ext>
            </a:extLst>
          </p:cNvPr>
          <p:cNvSpPr txBox="1"/>
          <p:nvPr/>
        </p:nvSpPr>
        <p:spPr>
          <a:xfrm>
            <a:off x="175987" y="1688323"/>
            <a:ext cx="10216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cs typeface="Tahoma" panose="020B0604030504040204" pitchFamily="34" charset="0"/>
              </a:rPr>
              <a:t>This project is developed to nurture the needs of a user in a banking sector by embedding all the tasks of transactions taking place in a bank made Easier to handle.</a:t>
            </a:r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8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CE1808F-557A-A3FE-B558-CF90EA33187D}"/>
              </a:ext>
            </a:extLst>
          </p:cNvPr>
          <p:cNvSpPr txBox="1"/>
          <p:nvPr/>
        </p:nvSpPr>
        <p:spPr>
          <a:xfrm>
            <a:off x="3435178" y="2274838"/>
            <a:ext cx="6190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  <a:p>
            <a:endParaRPr lang="en-IN" sz="7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6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168314-9F89-1315-7AEE-8AB10D81641E}"/>
              </a:ext>
            </a:extLst>
          </p:cNvPr>
          <p:cNvSpPr txBox="1"/>
          <p:nvPr/>
        </p:nvSpPr>
        <p:spPr>
          <a:xfrm>
            <a:off x="1684424" y="1193532"/>
            <a:ext cx="48511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2060"/>
                </a:solidFill>
              </a:rPr>
              <a:t>Modules:</a:t>
            </a:r>
          </a:p>
          <a:p>
            <a:endParaRPr lang="en-IN" sz="3200" b="1" dirty="0">
              <a:solidFill>
                <a:srgbClr val="002060"/>
              </a:solidFill>
            </a:endParaRPr>
          </a:p>
          <a:p>
            <a:endParaRPr lang="en-IN" sz="32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AB7C44B-07FF-EE93-B55A-0C90D33378D5}"/>
              </a:ext>
            </a:extLst>
          </p:cNvPr>
          <p:cNvSpPr txBox="1"/>
          <p:nvPr/>
        </p:nvSpPr>
        <p:spPr>
          <a:xfrm>
            <a:off x="1617044" y="2300440"/>
            <a:ext cx="504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Account Module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Customer Module</a:t>
            </a:r>
          </a:p>
        </p:txBody>
      </p:sp>
    </p:spTree>
    <p:extLst>
      <p:ext uri="{BB962C8B-B14F-4D97-AF65-F5344CB8AC3E}">
        <p14:creationId xmlns:p14="http://schemas.microsoft.com/office/powerpoint/2010/main" val="115876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E3D096-F915-2931-1EA1-08BF501D50DC}"/>
              </a:ext>
            </a:extLst>
          </p:cNvPr>
          <p:cNvSpPr txBox="1"/>
          <p:nvPr/>
        </p:nvSpPr>
        <p:spPr>
          <a:xfrm>
            <a:off x="924025" y="481264"/>
            <a:ext cx="807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868413-D4AD-F0FA-C9B8-2066C70DEEAE}"/>
              </a:ext>
            </a:extLst>
          </p:cNvPr>
          <p:cNvSpPr txBox="1"/>
          <p:nvPr/>
        </p:nvSpPr>
        <p:spPr>
          <a:xfrm>
            <a:off x="956110" y="1309038"/>
            <a:ext cx="51398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Spring boot</a:t>
            </a:r>
          </a:p>
          <a:p>
            <a:endParaRPr lang="en-IN" sz="20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Postman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62C22B-BB69-465B-6A30-C0AAE69C77A5}"/>
              </a:ext>
            </a:extLst>
          </p:cNvPr>
          <p:cNvSpPr txBox="1"/>
          <p:nvPr/>
        </p:nvSpPr>
        <p:spPr>
          <a:xfrm>
            <a:off x="708975" y="3548414"/>
            <a:ext cx="61216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Hardware Requirement</a:t>
            </a:r>
          </a:p>
          <a:p>
            <a:endParaRPr lang="en-IN" sz="32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Windows 10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RAM </a:t>
            </a:r>
            <a:r>
              <a:rPr lang="en-IN" sz="2000" b="1" dirty="0" smtClean="0">
                <a:solidFill>
                  <a:srgbClr val="00B050"/>
                </a:solidFill>
              </a:rPr>
              <a:t>:8GB </a:t>
            </a:r>
            <a:r>
              <a:rPr lang="en-IN" sz="2000" b="1" dirty="0">
                <a:solidFill>
                  <a:srgbClr val="00B050"/>
                </a:solidFill>
              </a:rPr>
              <a:t>or above</a:t>
            </a:r>
          </a:p>
        </p:txBody>
      </p:sp>
    </p:spTree>
    <p:extLst>
      <p:ext uri="{BB962C8B-B14F-4D97-AF65-F5344CB8AC3E}">
        <p14:creationId xmlns:p14="http://schemas.microsoft.com/office/powerpoint/2010/main" val="33438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796AD0E-AC90-515B-99C2-66B4F9D33F24}"/>
              </a:ext>
            </a:extLst>
          </p:cNvPr>
          <p:cNvSpPr txBox="1"/>
          <p:nvPr/>
        </p:nvSpPr>
        <p:spPr>
          <a:xfrm>
            <a:off x="180149" y="37456"/>
            <a:ext cx="392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</a:rPr>
              <a:t>Annotations Used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795D1B-7491-F8FF-1074-A7C3B26F7DA0}"/>
              </a:ext>
            </a:extLst>
          </p:cNvPr>
          <p:cNvSpPr txBox="1"/>
          <p:nvPr/>
        </p:nvSpPr>
        <p:spPr>
          <a:xfrm>
            <a:off x="196051" y="610351"/>
            <a:ext cx="264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1.@Entity</a:t>
            </a:r>
          </a:p>
          <a:p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3E5343F-00AC-889A-7103-4DA7FE536AB5}"/>
              </a:ext>
            </a:extLst>
          </p:cNvPr>
          <p:cNvSpPr txBox="1"/>
          <p:nvPr/>
        </p:nvSpPr>
        <p:spPr>
          <a:xfrm>
            <a:off x="207379" y="2208890"/>
            <a:ext cx="237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3.@Id</a:t>
            </a:r>
          </a:p>
          <a:p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4F80D29-C915-E7EE-6074-E4F20179C84C}"/>
              </a:ext>
            </a:extLst>
          </p:cNvPr>
          <p:cNvSpPr txBox="1"/>
          <p:nvPr/>
        </p:nvSpPr>
        <p:spPr>
          <a:xfrm>
            <a:off x="167792" y="4014502"/>
            <a:ext cx="315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5.@Column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63DA6F7-FC3E-D30D-98F2-63DF4CF87EAC}"/>
              </a:ext>
            </a:extLst>
          </p:cNvPr>
          <p:cNvSpPr txBox="1"/>
          <p:nvPr/>
        </p:nvSpPr>
        <p:spPr>
          <a:xfrm>
            <a:off x="167792" y="5238017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7.@Autowired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FA3438-A357-843D-BBAC-065E6DD6BFED}"/>
              </a:ext>
            </a:extLst>
          </p:cNvPr>
          <p:cNvSpPr txBox="1"/>
          <p:nvPr/>
        </p:nvSpPr>
        <p:spPr>
          <a:xfrm>
            <a:off x="2483706" y="5235803"/>
            <a:ext cx="7549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Auto wiring feature of spring framework enables Us to inject the object dependency implicitly.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 It internally uses setter or constructor injection. 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8164380-FC81-6CC4-F4D0-28FE1102E5B5}"/>
              </a:ext>
            </a:extLst>
          </p:cNvPr>
          <p:cNvSpPr txBox="1"/>
          <p:nvPr/>
        </p:nvSpPr>
        <p:spPr>
          <a:xfrm>
            <a:off x="2452718" y="4677662"/>
            <a:ext cx="972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llows the class to handle the requests made by the client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665940-D046-8E8D-C540-FE1615563AE5}"/>
              </a:ext>
            </a:extLst>
          </p:cNvPr>
          <p:cNvSpPr txBox="1"/>
          <p:nvPr/>
        </p:nvSpPr>
        <p:spPr>
          <a:xfrm>
            <a:off x="2474341" y="3234390"/>
            <a:ext cx="807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annotation specifies That string is not null and the trimmed length is greater than zero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058DA05-069C-84A3-1951-7038B62D9B10}"/>
              </a:ext>
            </a:extLst>
          </p:cNvPr>
          <p:cNvSpPr txBox="1"/>
          <p:nvPr/>
        </p:nvSpPr>
        <p:spPr>
          <a:xfrm>
            <a:off x="2482545" y="587133"/>
            <a:ext cx="95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Creates Table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annotation specifies that the class is an entity.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1E781E5-3F6B-2903-EC2A-AA3F5B28F8AE}"/>
              </a:ext>
            </a:extLst>
          </p:cNvPr>
          <p:cNvSpPr txBox="1"/>
          <p:nvPr/>
        </p:nvSpPr>
        <p:spPr>
          <a:xfrm>
            <a:off x="2475201" y="1287477"/>
            <a:ext cx="7558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Specifies The Table Name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annotation specifies the Table in the Database with which this Entity is mapped.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7800B62-AFE9-B162-469E-6781FEB9E094}"/>
              </a:ext>
            </a:extLst>
          </p:cNvPr>
          <p:cNvSpPr txBox="1"/>
          <p:nvPr/>
        </p:nvSpPr>
        <p:spPr>
          <a:xfrm>
            <a:off x="195022" y="1311747"/>
            <a:ext cx="677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2. @Table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8071379-E261-F7A2-F892-645538368474}"/>
              </a:ext>
            </a:extLst>
          </p:cNvPr>
          <p:cNvSpPr txBox="1"/>
          <p:nvPr/>
        </p:nvSpPr>
        <p:spPr>
          <a:xfrm>
            <a:off x="2483070" y="2230817"/>
            <a:ext cx="9727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annotation Generates Primary Key of the entity.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Each JPA entity must have a primary key that uniquely identifies it, </a:t>
            </a:r>
          </a:p>
          <a:p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   The @Id annotation defines the primary key.  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90C2676-A92A-5C98-A3AF-B80FBAB12D60}"/>
              </a:ext>
            </a:extLst>
          </p:cNvPr>
          <p:cNvSpPr txBox="1"/>
          <p:nvPr/>
        </p:nvSpPr>
        <p:spPr>
          <a:xfrm>
            <a:off x="167792" y="3259103"/>
            <a:ext cx="237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4.@Not Blank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87C3A6B-24DF-1174-8B29-2E9F02BF840F}"/>
              </a:ext>
            </a:extLst>
          </p:cNvPr>
          <p:cNvSpPr txBox="1"/>
          <p:nvPr/>
        </p:nvSpPr>
        <p:spPr>
          <a:xfrm>
            <a:off x="197712" y="4681171"/>
            <a:ext cx="315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6.@Rest Controller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862ED62-CA83-E421-9112-4FA6533E8EB2}"/>
              </a:ext>
            </a:extLst>
          </p:cNvPr>
          <p:cNvSpPr txBox="1"/>
          <p:nvPr/>
        </p:nvSpPr>
        <p:spPr>
          <a:xfrm>
            <a:off x="2465076" y="3942506"/>
            <a:ext cx="774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@Column annotation is used for Adding the column name in the table of a particular MySQL database.</a:t>
            </a:r>
          </a:p>
        </p:txBody>
      </p:sp>
    </p:spTree>
    <p:extLst>
      <p:ext uri="{BB962C8B-B14F-4D97-AF65-F5344CB8AC3E}">
        <p14:creationId xmlns:p14="http://schemas.microsoft.com/office/powerpoint/2010/main" val="10423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ED837AA-F86F-9EDD-ED27-41E4F459E1E6}"/>
              </a:ext>
            </a:extLst>
          </p:cNvPr>
          <p:cNvSpPr txBox="1"/>
          <p:nvPr/>
        </p:nvSpPr>
        <p:spPr>
          <a:xfrm>
            <a:off x="364330" y="452387"/>
            <a:ext cx="198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8.@GetMapping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C6E5C7-1222-BD50-03D4-B64F8A241D6D}"/>
              </a:ext>
            </a:extLst>
          </p:cNvPr>
          <p:cNvSpPr txBox="1"/>
          <p:nvPr/>
        </p:nvSpPr>
        <p:spPr>
          <a:xfrm>
            <a:off x="290185" y="1489986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9.@PutMapping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545C96-F9E7-688B-649D-A81682DD6824}"/>
              </a:ext>
            </a:extLst>
          </p:cNvPr>
          <p:cNvSpPr txBox="1"/>
          <p:nvPr/>
        </p:nvSpPr>
        <p:spPr>
          <a:xfrm>
            <a:off x="277829" y="2267628"/>
            <a:ext cx="237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10.@DeleteMapping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58737C-EBEB-E7E6-19F3-A85C68A1EC8F}"/>
              </a:ext>
            </a:extLst>
          </p:cNvPr>
          <p:cNvSpPr txBox="1"/>
          <p:nvPr/>
        </p:nvSpPr>
        <p:spPr>
          <a:xfrm>
            <a:off x="321793" y="3964919"/>
            <a:ext cx="23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12.@Repository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9AC961-D83C-C022-B652-EF1FB5F6530A}"/>
              </a:ext>
            </a:extLst>
          </p:cNvPr>
          <p:cNvSpPr txBox="1"/>
          <p:nvPr/>
        </p:nvSpPr>
        <p:spPr>
          <a:xfrm>
            <a:off x="334280" y="4774517"/>
            <a:ext cx="17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13.@Query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AEED4A-2F9C-7C99-737F-494091DA7443}"/>
              </a:ext>
            </a:extLst>
          </p:cNvPr>
          <p:cNvSpPr txBox="1"/>
          <p:nvPr/>
        </p:nvSpPr>
        <p:spPr>
          <a:xfrm>
            <a:off x="2612782" y="452985"/>
            <a:ext cx="8104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GET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@Get Mapping annotated methods in the @Controller annotated classes to  handle the HTTP GET requests matched with given URI expression.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366A28-2712-D09F-2507-2A558A800EAD}"/>
              </a:ext>
            </a:extLst>
          </p:cNvPr>
          <p:cNvSpPr txBox="1"/>
          <p:nvPr/>
        </p:nvSpPr>
        <p:spPr>
          <a:xfrm>
            <a:off x="2586518" y="1462057"/>
            <a:ext cx="907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PUT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create a web service endpoint that 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upda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tes a resource.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9CA89A-E38C-A645-3EB2-73D54D0417D1}"/>
              </a:ext>
            </a:extLst>
          </p:cNvPr>
          <p:cNvSpPr txBox="1"/>
          <p:nvPr/>
        </p:nvSpPr>
        <p:spPr>
          <a:xfrm>
            <a:off x="2603894" y="2255271"/>
            <a:ext cx="835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DELETE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create a web service endpoint that deletes a resource.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7E4E5C-A8D7-4FBB-56AF-EA14FB1C4E37}"/>
              </a:ext>
            </a:extLst>
          </p:cNvPr>
          <p:cNvSpPr txBox="1"/>
          <p:nvPr/>
        </p:nvSpPr>
        <p:spPr>
          <a:xfrm>
            <a:off x="302542" y="3082778"/>
            <a:ext cx="235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11.@PostMapping</a:t>
            </a:r>
          </a:p>
          <a:p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EEFF40-12BC-60C5-DCF5-8E4AD1F5E557}"/>
              </a:ext>
            </a:extLst>
          </p:cNvPr>
          <p:cNvSpPr txBox="1"/>
          <p:nvPr/>
        </p:nvSpPr>
        <p:spPr>
          <a:xfrm>
            <a:off x="2596872" y="3095135"/>
            <a:ext cx="7928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POST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create a web service endpoint that 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creates a resource.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1F2394-212F-771D-A749-C982A0DA517F}"/>
              </a:ext>
            </a:extLst>
          </p:cNvPr>
          <p:cNvSpPr txBox="1"/>
          <p:nvPr/>
        </p:nvSpPr>
        <p:spPr>
          <a:xfrm>
            <a:off x="2567220" y="4737445"/>
            <a:ext cx="815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@Query annotation declares finder queries directly on repository methods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.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3D61272-BC93-54F6-4653-F4A6252EAFC6}"/>
              </a:ext>
            </a:extLst>
          </p:cNvPr>
          <p:cNvSpPr txBox="1"/>
          <p:nvPr/>
        </p:nvSpPr>
        <p:spPr>
          <a:xfrm>
            <a:off x="2596870" y="3957479"/>
            <a:ext cx="825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also enables annotated classes to be discovered and registered with the application context.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B53FD19-A5E4-BE0B-4DD7-5447ABE6FC37}"/>
              </a:ext>
            </a:extLst>
          </p:cNvPr>
          <p:cNvSpPr txBox="1"/>
          <p:nvPr/>
        </p:nvSpPr>
        <p:spPr>
          <a:xfrm>
            <a:off x="301326" y="5359408"/>
            <a:ext cx="22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14.@Path Variable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D81D855-A198-9928-592C-28C30987BB49}"/>
              </a:ext>
            </a:extLst>
          </p:cNvPr>
          <p:cNvSpPr txBox="1"/>
          <p:nvPr/>
        </p:nvSpPr>
        <p:spPr>
          <a:xfrm>
            <a:off x="2558979" y="5396474"/>
            <a:ext cx="815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@PathVariable is a Spring annotation which indicates that a method parameter should be bound to a URI template variable.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B18581-CF10-A34E-2B14-D2B081795733}"/>
              </a:ext>
            </a:extLst>
          </p:cNvPr>
          <p:cNvSpPr txBox="1"/>
          <p:nvPr/>
        </p:nvSpPr>
        <p:spPr>
          <a:xfrm>
            <a:off x="272238" y="429321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15.@Transactional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D01840-F652-5EC3-165A-02672056A638}"/>
              </a:ext>
            </a:extLst>
          </p:cNvPr>
          <p:cNvSpPr txBox="1"/>
          <p:nvPr/>
        </p:nvSpPr>
        <p:spPr>
          <a:xfrm>
            <a:off x="287171" y="1635473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16.@Modifying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28D47D5-F3C3-8ADD-A905-5CAC39B58547}"/>
              </a:ext>
            </a:extLst>
          </p:cNvPr>
          <p:cNvSpPr txBox="1"/>
          <p:nvPr/>
        </p:nvSpPr>
        <p:spPr>
          <a:xfrm>
            <a:off x="299871" y="2590207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17.@Service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E368AE-1DA0-3F34-F8B1-2A362C6A06D3}"/>
              </a:ext>
            </a:extLst>
          </p:cNvPr>
          <p:cNvSpPr txBox="1"/>
          <p:nvPr/>
        </p:nvSpPr>
        <p:spPr>
          <a:xfrm>
            <a:off x="300557" y="3359103"/>
            <a:ext cx="33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18.@Request Body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81BD01-DBC2-2FC8-EF24-357D7D783648}"/>
              </a:ext>
            </a:extLst>
          </p:cNvPr>
          <p:cNvSpPr txBox="1"/>
          <p:nvPr/>
        </p:nvSpPr>
        <p:spPr>
          <a:xfrm>
            <a:off x="3038555" y="3349996"/>
            <a:ext cx="89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used to bind HTTP request with an object in a method parameter.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C74E7D-414F-D87A-8E6C-F998E62036EC}"/>
              </a:ext>
            </a:extLst>
          </p:cNvPr>
          <p:cNvSpPr txBox="1"/>
          <p:nvPr/>
        </p:nvSpPr>
        <p:spPr>
          <a:xfrm>
            <a:off x="3037273" y="2581307"/>
            <a:ext cx="8989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 used to mark the class as a service provider.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annotation is used with classes that provide some business functionalities.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982BE2B-668C-F589-CE45-096004DADF48}"/>
              </a:ext>
            </a:extLst>
          </p:cNvPr>
          <p:cNvSpPr txBox="1"/>
          <p:nvPr/>
        </p:nvSpPr>
        <p:spPr>
          <a:xfrm>
            <a:off x="284441" y="3854529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19.@Param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F41FD56-2041-72EF-192E-C27BF6C97814}"/>
              </a:ext>
            </a:extLst>
          </p:cNvPr>
          <p:cNvSpPr txBox="1"/>
          <p:nvPr/>
        </p:nvSpPr>
        <p:spPr>
          <a:xfrm>
            <a:off x="234824" y="4907099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20.@Controller Advice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F27F976-E5C0-DF2F-AF6F-009521D4DF67}"/>
              </a:ext>
            </a:extLst>
          </p:cNvPr>
          <p:cNvSpPr txBox="1"/>
          <p:nvPr/>
        </p:nvSpPr>
        <p:spPr>
          <a:xfrm>
            <a:off x="321855" y="5714920"/>
            <a:ext cx="28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21.@Exception Handler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8D66BD7-B8A4-BF1A-807F-E633BF9923B8}"/>
              </a:ext>
            </a:extLst>
          </p:cNvPr>
          <p:cNvSpPr txBox="1"/>
          <p:nvPr/>
        </p:nvSpPr>
        <p:spPr>
          <a:xfrm>
            <a:off x="3015648" y="381590"/>
            <a:ext cx="7747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metadata that specifies that an interface, class, or method must have transactional semantics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@Transactional annotation is used when you want the certain method/class(=all methods inside) to be executed in a transaction.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D08739-69F9-B862-E9CA-3C7200AD4447}"/>
              </a:ext>
            </a:extLst>
          </p:cNvPr>
          <p:cNvSpPr txBox="1"/>
          <p:nvPr/>
        </p:nvSpPr>
        <p:spPr>
          <a:xfrm>
            <a:off x="3024050" y="1632756"/>
            <a:ext cx="798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@Modifying annotation is used to enhance the @query annotation so that we can execute not only select queries , but also Insert , Update , Delete , and even DDL queries.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F28389-F20E-6677-5860-965B5107D01B}"/>
              </a:ext>
            </a:extLst>
          </p:cNvPr>
          <p:cNvSpPr txBox="1"/>
          <p:nvPr/>
        </p:nvSpPr>
        <p:spPr>
          <a:xfrm>
            <a:off x="3038107" y="5717039"/>
            <a:ext cx="839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@ExceptionHandler is an annotation used to handle the specific exceptions and sending the custom responses to the client.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4EE965-B461-4E82-07F2-3D610381F99E}"/>
              </a:ext>
            </a:extLst>
          </p:cNvPr>
          <p:cNvSpPr txBox="1"/>
          <p:nvPr/>
        </p:nvSpPr>
        <p:spPr>
          <a:xfrm>
            <a:off x="3049972" y="3815588"/>
            <a:ext cx="8907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Query parameters are a defined set of parameters attached to the end of a </a:t>
            </a:r>
            <a:r>
              <a:rPr lang="en-US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url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@QueryParam is used to access key/value pairs in the query string of the URL</a:t>
            </a:r>
          </a:p>
          <a:p>
            <a:endParaRPr lang="en-US" b="1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754D9A7-F6AD-B593-7EAE-030B79C96592}"/>
              </a:ext>
            </a:extLst>
          </p:cNvPr>
          <p:cNvSpPr txBox="1"/>
          <p:nvPr/>
        </p:nvSpPr>
        <p:spPr>
          <a:xfrm>
            <a:off x="3055753" y="4919620"/>
            <a:ext cx="860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@Component  Annotation which allows to handle exceptions across the whole application in one global handling component.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CAAC17-60FE-7388-3899-CD0ECF06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2105" b="5953"/>
          <a:stretch/>
        </p:blipFill>
        <p:spPr>
          <a:xfrm>
            <a:off x="247135" y="1075038"/>
            <a:ext cx="11714205" cy="57829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31BECC-8F05-5D25-785C-3ED1ADE9883C}"/>
              </a:ext>
            </a:extLst>
          </p:cNvPr>
          <p:cNvSpPr txBox="1"/>
          <p:nvPr/>
        </p:nvSpPr>
        <p:spPr>
          <a:xfrm>
            <a:off x="0" y="99244"/>
            <a:ext cx="59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S</a:t>
            </a:r>
            <a:r>
              <a:rPr lang="en-IN" sz="2800" b="1" dirty="0">
                <a:solidFill>
                  <a:srgbClr val="7030A0"/>
                </a:solidFill>
              </a:rPr>
              <a:t>TRUCTURE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72647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6146270-9E40-9A46-F32F-73F56D57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10667"/>
          <a:stretch/>
        </p:blipFill>
        <p:spPr>
          <a:xfrm>
            <a:off x="0" y="1203158"/>
            <a:ext cx="12192000" cy="580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6B36B23-FD67-DB70-A5E7-179E4632E28B}"/>
              </a:ext>
            </a:extLst>
          </p:cNvPr>
          <p:cNvSpPr txBox="1"/>
          <p:nvPr/>
        </p:nvSpPr>
        <p:spPr>
          <a:xfrm>
            <a:off x="-1" y="2"/>
            <a:ext cx="977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Inserting the customer values By</a:t>
            </a:r>
            <a:r>
              <a:rPr lang="en-IN" b="1" dirty="0">
                <a:solidFill>
                  <a:srgbClr val="C00000"/>
                </a:solidFill>
              </a:rPr>
              <a:t> Using </a:t>
            </a:r>
            <a:r>
              <a:rPr lang="en-IN" b="1" dirty="0">
                <a:solidFill>
                  <a:srgbClr val="0070C0"/>
                </a:solidFill>
              </a:rPr>
              <a:t>POST</a:t>
            </a:r>
            <a:r>
              <a:rPr lang="en-IN" b="1" dirty="0">
                <a:solidFill>
                  <a:srgbClr val="C00000"/>
                </a:solidFill>
              </a:rPr>
              <a:t> Method</a:t>
            </a:r>
            <a:endParaRPr lang="en-IN" sz="2000" b="1" dirty="0">
              <a:solidFill>
                <a:srgbClr val="C00000"/>
              </a:solidFill>
            </a:endParaRPr>
          </a:p>
          <a:p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URL:</a:t>
            </a:r>
            <a:r>
              <a:rPr lang="en-IN" sz="2000" b="1" dirty="0">
                <a:solidFill>
                  <a:srgbClr val="002060"/>
                </a:solidFill>
                <a:latin typeface="Inter"/>
              </a:rPr>
              <a:t>http</a:t>
            </a:r>
            <a:r>
              <a:rPr lang="en-IN" sz="2000" b="1" dirty="0">
                <a:solidFill>
                  <a:srgbClr val="0070C0"/>
                </a:solidFill>
                <a:latin typeface="Inter"/>
              </a:rPr>
              <a:t>://localhost:8885/customer/</a:t>
            </a:r>
            <a:endParaRPr lang="en-IN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84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4160</TotalTime>
  <Words>753</Words>
  <Application>Microsoft Office PowerPoint</Application>
  <PresentationFormat>Custom</PresentationFormat>
  <Paragraphs>138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Facet</vt:lpstr>
      <vt:lpstr>  BANKING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Mukupogula</dc:creator>
  <cp:lastModifiedBy>SMART FIXx</cp:lastModifiedBy>
  <cp:revision>198</cp:revision>
  <dcterms:created xsi:type="dcterms:W3CDTF">2022-05-27T10:10:30Z</dcterms:created>
  <dcterms:modified xsi:type="dcterms:W3CDTF">2022-06-08T12:21:36Z</dcterms:modified>
</cp:coreProperties>
</file>